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11949" r:id="rId3"/>
    <p:sldId id="11985" r:id="rId4"/>
    <p:sldId id="11950" r:id="rId6"/>
    <p:sldId id="11951" r:id="rId7"/>
    <p:sldId id="11969" r:id="rId8"/>
    <p:sldId id="11970" r:id="rId9"/>
    <p:sldId id="11971" r:id="rId10"/>
    <p:sldId id="11972" r:id="rId11"/>
    <p:sldId id="11952" r:id="rId12"/>
    <p:sldId id="11957" r:id="rId13"/>
    <p:sldId id="11973" r:id="rId14"/>
    <p:sldId id="11974" r:id="rId15"/>
    <p:sldId id="11953" r:id="rId16"/>
    <p:sldId id="11958" r:id="rId17"/>
    <p:sldId id="11955" r:id="rId18"/>
    <p:sldId id="11960" r:id="rId19"/>
    <p:sldId id="11962" r:id="rId20"/>
    <p:sldId id="11963" r:id="rId21"/>
    <p:sldId id="11968" r:id="rId22"/>
    <p:sldId id="11986" r:id="rId23"/>
    <p:sldId id="11867" r:id="rId24"/>
  </p:sldIdLst>
  <p:sldSz cx="12192000" cy="6858000"/>
  <p:notesSz cx="6858000" cy="9144000"/>
  <p:embeddedFontLst>
    <p:embeddedFont>
      <p:font typeface="微软雅黑" panose="020B0503020204020204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等线" panose="02010600030101010101" charset="-122"/>
      <p:regular r:id="rId34"/>
    </p:embeddedFont>
    <p:embeddedFont>
      <p:font typeface="等线 Light" panose="02010600030101010101" charset="-122"/>
      <p:regular r:id="rId35"/>
    </p:embeddedFont>
    <p:embeddedFont>
      <p:font typeface="黑体" panose="02010609060101010101" pitchFamily="49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660874"/>
    <a:srgbClr val="F3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gs" Target="tags/tag18.xml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5"/>
          <p:cNvSpPr txBox="1"/>
          <p:nvPr userDrawn="1"/>
        </p:nvSpPr>
        <p:spPr>
          <a:xfrm>
            <a:off x="660400" y="345937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703881"/>
                </a:solidFill>
              </a:rPr>
              <a:t>输入标题</a:t>
            </a:r>
            <a:endParaRPr lang="zh-CN" altLang="en-US" dirty="0">
              <a:solidFill>
                <a:srgbClr val="703881"/>
              </a:solidFill>
            </a:endParaRPr>
          </a:p>
        </p:txBody>
      </p:sp>
      <p:grpSp>
        <p:nvGrpSpPr>
          <p:cNvPr id="17" name="组合 16"/>
          <p:cNvGrpSpPr>
            <a:grpSpLocks noChangeAspect="1"/>
          </p:cNvGrpSpPr>
          <p:nvPr userDrawn="1"/>
        </p:nvGrpSpPr>
        <p:grpSpPr>
          <a:xfrm>
            <a:off x="9915416" y="511722"/>
            <a:ext cx="1561684" cy="469972"/>
            <a:chOff x="2685028" y="2876682"/>
            <a:chExt cx="5502784" cy="1656004"/>
          </a:xfrm>
        </p:grpSpPr>
        <p:sp>
          <p:nvSpPr>
            <p:cNvPr id="1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5"/>
          <p:cNvSpPr txBox="1"/>
          <p:nvPr userDrawn="1"/>
        </p:nvSpPr>
        <p:spPr>
          <a:xfrm>
            <a:off x="660400" y="345937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703881"/>
                </a:solidFill>
              </a:rPr>
              <a:t>输入标题</a:t>
            </a:r>
            <a:endParaRPr lang="zh-CN" altLang="en-US" dirty="0">
              <a:solidFill>
                <a:srgbClr val="703881"/>
              </a:solidFill>
            </a:endParaRPr>
          </a:p>
        </p:txBody>
      </p:sp>
      <p:grpSp>
        <p:nvGrpSpPr>
          <p:cNvPr id="17" name="组合 16"/>
          <p:cNvGrpSpPr>
            <a:grpSpLocks noChangeAspect="1"/>
          </p:cNvGrpSpPr>
          <p:nvPr userDrawn="1"/>
        </p:nvGrpSpPr>
        <p:grpSpPr>
          <a:xfrm>
            <a:off x="9915416" y="511722"/>
            <a:ext cx="1561684" cy="469972"/>
            <a:chOff x="2685028" y="2876682"/>
            <a:chExt cx="5502784" cy="1656004"/>
          </a:xfrm>
        </p:grpSpPr>
        <p:sp>
          <p:nvSpPr>
            <p:cNvPr id="1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17.png"/><Relationship Id="rId7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image" Target="../media/image18.png"/><Relationship Id="rId7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21.png"/><Relationship Id="rId7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image" Target="../media/image5.png"/><Relationship Id="rId6" Type="http://schemas.openxmlformats.org/officeDocument/2006/relationships/image" Target="../media/image23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image" Target="../media/image5.png"/><Relationship Id="rId6" Type="http://schemas.openxmlformats.org/officeDocument/2006/relationships/image" Target="../media/image26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microsoft.com/office/2007/relationships/hdphoto" Target="../media/image28.wdp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10.png"/><Relationship Id="rId7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12.png"/><Relationship Id="rId7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14.png"/><Relationship Id="rId7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5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 descr="建筑的设计&#10;&#10;描述已自动生成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37" y="539310"/>
            <a:ext cx="9182978" cy="6161975"/>
          </a:xfrm>
          <a:prstGeom prst="rect">
            <a:avLst/>
          </a:prstGeom>
        </p:spPr>
      </p:pic>
      <p:sp>
        <p:nvSpPr>
          <p:cNvPr id="62" name="文本框 61"/>
          <p:cNvSpPr txBox="1">
            <a:spLocks noChangeArrowheads="1"/>
          </p:cNvSpPr>
          <p:nvPr/>
        </p:nvSpPr>
        <p:spPr bwMode="auto">
          <a:xfrm>
            <a:off x="5165090" y="2726055"/>
            <a:ext cx="594106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buNone/>
              <a:defRPr/>
            </a:pPr>
            <a:r>
              <a:rPr lang="zh-CN" alt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zh-CN" altLang="en-US" sz="48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242559" y="3625852"/>
            <a:ext cx="611204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503050405090304" charset="0"/>
                <a:ea typeface="思源宋体 CN" panose="02020400000000000000" pitchFamily="18" charset="-122"/>
                <a:cs typeface="Times New Roman Regular" panose="02020503050405090304" charset="0"/>
              </a:rPr>
              <a:t>Machine Learning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 Regular" panose="02020503050405090304" charset="0"/>
              <a:ea typeface="思源宋体 CN" panose="02020400000000000000" pitchFamily="18" charset="-122"/>
              <a:cs typeface="Times New Roman Regular" panose="0202050305040509030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317587" y="3575745"/>
            <a:ext cx="2462530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建筑的摆设布局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0" y="-29009"/>
            <a:ext cx="3438924" cy="6799114"/>
          </a:xfrm>
          <a:custGeom>
            <a:avLst/>
            <a:gdLst>
              <a:gd name="connsiteX0" fmla="*/ 39367 w 3438924"/>
              <a:gd name="connsiteY0" fmla="*/ 0 h 6799114"/>
              <a:gd name="connsiteX1" fmla="*/ 3438924 w 3438924"/>
              <a:gd name="connsiteY1" fmla="*/ 3399557 h 6799114"/>
              <a:gd name="connsiteX2" fmla="*/ 39367 w 3438924"/>
              <a:gd name="connsiteY2" fmla="*/ 6799114 h 6799114"/>
              <a:gd name="connsiteX3" fmla="*/ 0 w 3438924"/>
              <a:gd name="connsiteY3" fmla="*/ 6798119 h 6799114"/>
              <a:gd name="connsiteX4" fmla="*/ 0 w 3438924"/>
              <a:gd name="connsiteY4" fmla="*/ 5731633 h 6799114"/>
              <a:gd name="connsiteX5" fmla="*/ 61090 w 3438924"/>
              <a:gd name="connsiteY5" fmla="*/ 5734717 h 6799114"/>
              <a:gd name="connsiteX6" fmla="*/ 2450555 w 3438924"/>
              <a:gd name="connsiteY6" fmla="*/ 3345252 h 6799114"/>
              <a:gd name="connsiteX7" fmla="*/ 61090 w 3438924"/>
              <a:gd name="connsiteY7" fmla="*/ 955788 h 6799114"/>
              <a:gd name="connsiteX8" fmla="*/ 0 w 3438924"/>
              <a:gd name="connsiteY8" fmla="*/ 958873 h 6799114"/>
              <a:gd name="connsiteX9" fmla="*/ 0 w 3438924"/>
              <a:gd name="connsiteY9" fmla="*/ 996 h 679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8924" h="6799114">
                <a:moveTo>
                  <a:pt x="39367" y="0"/>
                </a:moveTo>
                <a:cubicBezTo>
                  <a:pt x="1916891" y="0"/>
                  <a:pt x="3438924" y="1522033"/>
                  <a:pt x="3438924" y="3399557"/>
                </a:cubicBezTo>
                <a:cubicBezTo>
                  <a:pt x="3438924" y="5277081"/>
                  <a:pt x="1916891" y="6799114"/>
                  <a:pt x="39367" y="6799114"/>
                </a:cubicBezTo>
                <a:lnTo>
                  <a:pt x="0" y="6798119"/>
                </a:lnTo>
                <a:lnTo>
                  <a:pt x="0" y="5731633"/>
                </a:lnTo>
                <a:lnTo>
                  <a:pt x="61090" y="5734717"/>
                </a:lnTo>
                <a:cubicBezTo>
                  <a:pt x="1380755" y="5734717"/>
                  <a:pt x="2450555" y="4664917"/>
                  <a:pt x="2450555" y="3345252"/>
                </a:cubicBezTo>
                <a:cubicBezTo>
                  <a:pt x="2450555" y="2025588"/>
                  <a:pt x="1380755" y="955788"/>
                  <a:pt x="61090" y="955788"/>
                </a:cubicBezTo>
                <a:lnTo>
                  <a:pt x="0" y="958873"/>
                </a:lnTo>
                <a:lnTo>
                  <a:pt x="0" y="996"/>
                </a:lnTo>
                <a:close/>
              </a:path>
            </a:pathLst>
          </a:cu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66087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079" y="2498651"/>
            <a:ext cx="1924493" cy="1772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9600" spc="300" dirty="0">
                <a:solidFill>
                  <a:srgbClr val="660874"/>
                </a:solidFill>
                <a:latin typeface="启功字体简体" panose="03000509000000000000" pitchFamily="65" charset="-122"/>
                <a:ea typeface="思源宋体 CN" panose="02020400000000000000"/>
              </a:rPr>
              <a:t>04</a:t>
            </a:r>
            <a:endParaRPr lang="zh-CN" altLang="en-US" sz="9600" spc="300" dirty="0">
              <a:solidFill>
                <a:srgbClr val="660874"/>
              </a:solidFill>
              <a:latin typeface="启功字体简体" panose="03000509000000000000" pitchFamily="65" charset="-122"/>
              <a:ea typeface="思源宋体 CN" panose="0202040000000000000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3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4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Adaboost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223520" y="1470025"/>
          <a:ext cx="4699000" cy="4480560"/>
        </p:xfrm>
        <a:graphic>
          <a:graphicData uri="http://schemas.openxmlformats.org/drawingml/2006/table">
            <a:tbl>
              <a:tblPr/>
              <a:tblGrid>
                <a:gridCol w="2349500"/>
                <a:gridCol w="2349500"/>
              </a:tblGrid>
              <a:tr h="4978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参数名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参数值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78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训练用时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8min20.052s</a:t>
                      </a:r>
                      <a:endParaRPr lang="en-US" sz="1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78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数据切分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78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数据洗牌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78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交叉验证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78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基分类器数量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78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损失函数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linear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78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基分类器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决策树分类器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78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学习率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-308610" y="1097915"/>
            <a:ext cx="10819130" cy="2581910"/>
            <a:chOff x="-486" y="1729"/>
            <a:chExt cx="17038" cy="4066"/>
          </a:xfrm>
        </p:grpSpPr>
        <p:sp>
          <p:nvSpPr>
            <p:cNvPr id="3" name="文本框 2"/>
            <p:cNvSpPr txBox="1"/>
            <p:nvPr/>
          </p:nvSpPr>
          <p:spPr>
            <a:xfrm>
              <a:off x="-486" y="1735"/>
              <a:ext cx="7757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模型参数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552" y="1729"/>
              <a:ext cx="8000" cy="580"/>
            </a:xfrm>
            <a:prstGeom prst="rect">
              <a:avLst/>
            </a:prstGeom>
          </p:spPr>
          <p:txBody>
            <a:bodyPr>
              <a:spAutoFit/>
            </a:bodyPr>
            <a:p>
              <a:pPr defTabSz="266700"/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特征重要性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89" y="5163"/>
              <a:ext cx="3536" cy="633"/>
            </a:xfrm>
            <a:prstGeom prst="rect">
              <a:avLst/>
            </a:prstGeom>
          </p:spPr>
          <p:txBody>
            <a:bodyPr>
              <a:no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模型评估结果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9690" y="1443990"/>
            <a:ext cx="6655435" cy="4739005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9"/>
            </p:custDataLst>
          </p:nvPr>
        </p:nvGraphicFramePr>
        <p:xfrm>
          <a:off x="6728460" y="3679825"/>
          <a:ext cx="5219700" cy="1466850"/>
        </p:xfrm>
        <a:graphic>
          <a:graphicData uri="http://schemas.openxmlformats.org/drawingml/2006/table">
            <a:tbl>
              <a:tblPr/>
              <a:tblGrid>
                <a:gridCol w="869950"/>
                <a:gridCol w="869950"/>
                <a:gridCol w="869950"/>
                <a:gridCol w="869950"/>
                <a:gridCol w="869950"/>
                <a:gridCol w="869950"/>
              </a:tblGrid>
              <a:tr h="5238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MSE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RMSE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MAPE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R²</a:t>
                      </a:r>
                      <a:endParaRPr lang="en-US" sz="16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180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0.457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0.676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0.134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2714607095895044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6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117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7166.368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84.654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39.738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6711271907907767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0.865</a:t>
                      </a:r>
                      <a:endParaRPr lang="en-US" sz="16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23520" y="6125845"/>
            <a:ext cx="11724640" cy="460375"/>
          </a:xfrm>
          <a:prstGeom prst="rect">
            <a:avLst/>
          </a:prstGeom>
        </p:spPr>
        <p:txBody>
          <a:bodyPr wrap="square">
            <a:spAutoFit/>
          </a:bodyPr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[1] Scientific Platform Serving for Statistics Professional 2021. SPSSPRO. (Version 1.0.11)[Online Application Software]. Retrieved from https://www.spsspro.com.</a:t>
            </a:r>
            <a:endParaRPr lang="en-US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 [2] 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周志华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. 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机器学习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[M]. 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清华大学出版社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, 2016.</a:t>
            </a:r>
            <a:endParaRPr lang="en-US" altLang="zh-CN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GBDT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2290" y="1023620"/>
            <a:ext cx="11198225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GBDT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，全名叫梯度提升决策树，是一种迭代的决策树算法又叫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MART(Multiple Additive Regression Tree)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，它通过构造一组弱的学习器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，并把多棵决策树的结果累加起来作为最终的预测输出。该算法将决策树与集成思想进行了有效的结合。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93090" y="2622550"/>
            <a:ext cx="982980" cy="4679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30</a:t>
            </a:r>
            <a:r>
              <a:rPr lang="zh-CN" altLang="en-US"/>
              <a:t>岁</a:t>
            </a: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480945" y="2622550"/>
            <a:ext cx="1123315" cy="46736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20</a:t>
            </a:r>
            <a:r>
              <a:rPr lang="zh-CN" altLang="en-US"/>
              <a:t>岁</a:t>
            </a:r>
            <a:endParaRPr lang="zh-CN" altLang="en-US"/>
          </a:p>
        </p:txBody>
      </p:sp>
      <p:cxnSp>
        <p:nvCxnSpPr>
          <p:cNvPr id="6" name="直接箭头连接符 5"/>
          <p:cNvCxnSpPr>
            <a:stCxn id="4" idx="3"/>
            <a:endCxn id="5" idx="2"/>
          </p:cNvCxnSpPr>
          <p:nvPr/>
        </p:nvCxnSpPr>
        <p:spPr>
          <a:xfrm flipV="1">
            <a:off x="1576070" y="2856230"/>
            <a:ext cx="904875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700530" y="2515235"/>
            <a:ext cx="635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预测</a:t>
            </a:r>
            <a:endParaRPr lang="zh-CN" altLang="en-US" sz="1600"/>
          </a:p>
        </p:txBody>
      </p:sp>
      <p:sp>
        <p:nvSpPr>
          <p:cNvPr id="11" name="圆角矩形 10"/>
          <p:cNvSpPr/>
          <p:nvPr/>
        </p:nvSpPr>
        <p:spPr>
          <a:xfrm>
            <a:off x="1578610" y="3647440"/>
            <a:ext cx="982980" cy="4679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10</a:t>
            </a:r>
            <a:r>
              <a:rPr lang="zh-CN" altLang="en-US"/>
              <a:t>岁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466465" y="3647440"/>
            <a:ext cx="1123315" cy="46736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r>
              <a:rPr lang="zh-CN" altLang="en-US"/>
              <a:t>岁</a:t>
            </a:r>
            <a:endParaRPr lang="zh-CN" altLang="en-US"/>
          </a:p>
        </p:txBody>
      </p:sp>
      <p:cxnSp>
        <p:nvCxnSpPr>
          <p:cNvPr id="13" name="直接箭头连接符 12"/>
          <p:cNvCxnSpPr>
            <a:stCxn id="11" idx="3"/>
            <a:endCxn id="12" idx="2"/>
          </p:cNvCxnSpPr>
          <p:nvPr/>
        </p:nvCxnSpPr>
        <p:spPr>
          <a:xfrm flipV="1">
            <a:off x="2561590" y="3881120"/>
            <a:ext cx="904875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686050" y="3540125"/>
            <a:ext cx="635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预测</a:t>
            </a:r>
            <a:endParaRPr lang="zh-CN" altLang="en-US" sz="1600"/>
          </a:p>
        </p:txBody>
      </p:sp>
      <p:cxnSp>
        <p:nvCxnSpPr>
          <p:cNvPr id="15" name="直接箭头连接符 14"/>
          <p:cNvCxnSpPr>
            <a:stCxn id="4" idx="2"/>
            <a:endCxn id="11" idx="0"/>
          </p:cNvCxnSpPr>
          <p:nvPr/>
        </p:nvCxnSpPr>
        <p:spPr>
          <a:xfrm>
            <a:off x="1084580" y="3090545"/>
            <a:ext cx="985520" cy="556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4"/>
            <a:endCxn id="11" idx="0"/>
          </p:cNvCxnSpPr>
          <p:nvPr/>
        </p:nvCxnSpPr>
        <p:spPr>
          <a:xfrm flipH="1">
            <a:off x="2070100" y="3089910"/>
            <a:ext cx="972820" cy="557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578610" y="3110230"/>
            <a:ext cx="11233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计算残差</a:t>
            </a:r>
            <a:endParaRPr lang="zh-CN" altLang="en-US" sz="1600"/>
          </a:p>
        </p:txBody>
      </p:sp>
      <p:sp>
        <p:nvSpPr>
          <p:cNvPr id="18" name="圆角矩形 17"/>
          <p:cNvSpPr/>
          <p:nvPr/>
        </p:nvSpPr>
        <p:spPr>
          <a:xfrm>
            <a:off x="2513330" y="4698365"/>
            <a:ext cx="982980" cy="4679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r>
              <a:rPr lang="zh-CN" altLang="en-US"/>
              <a:t>岁</a:t>
            </a: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401185" y="4698365"/>
            <a:ext cx="1123315" cy="46736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r>
              <a:rPr lang="zh-CN" altLang="en-US"/>
              <a:t>岁</a:t>
            </a:r>
            <a:endParaRPr lang="zh-CN" altLang="en-US"/>
          </a:p>
        </p:txBody>
      </p:sp>
      <p:cxnSp>
        <p:nvCxnSpPr>
          <p:cNvPr id="20" name="直接箭头连接符 19"/>
          <p:cNvCxnSpPr>
            <a:stCxn id="18" idx="3"/>
            <a:endCxn id="19" idx="2"/>
          </p:cNvCxnSpPr>
          <p:nvPr/>
        </p:nvCxnSpPr>
        <p:spPr>
          <a:xfrm flipV="1">
            <a:off x="3496310" y="4932045"/>
            <a:ext cx="904875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620770" y="4591050"/>
            <a:ext cx="635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预测</a:t>
            </a:r>
            <a:endParaRPr lang="zh-CN" altLang="en-US" sz="1600"/>
          </a:p>
        </p:txBody>
      </p:sp>
      <p:sp>
        <p:nvSpPr>
          <p:cNvPr id="22" name="圆角矩形 21"/>
          <p:cNvSpPr/>
          <p:nvPr/>
        </p:nvSpPr>
        <p:spPr>
          <a:xfrm>
            <a:off x="3498850" y="5723255"/>
            <a:ext cx="982980" cy="4679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r>
              <a:rPr lang="zh-CN" altLang="en-US"/>
              <a:t>岁</a:t>
            </a:r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386705" y="5723255"/>
            <a:ext cx="1123315" cy="46736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r>
              <a:rPr lang="zh-CN" altLang="en-US"/>
              <a:t>岁</a:t>
            </a:r>
            <a:endParaRPr lang="zh-CN" altLang="en-US"/>
          </a:p>
        </p:txBody>
      </p:sp>
      <p:cxnSp>
        <p:nvCxnSpPr>
          <p:cNvPr id="28" name="直接箭头连接符 27"/>
          <p:cNvCxnSpPr>
            <a:stCxn id="22" idx="3"/>
            <a:endCxn id="27" idx="2"/>
          </p:cNvCxnSpPr>
          <p:nvPr/>
        </p:nvCxnSpPr>
        <p:spPr>
          <a:xfrm flipV="1">
            <a:off x="4481830" y="5956935"/>
            <a:ext cx="904875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06290" y="5615940"/>
            <a:ext cx="635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预测</a:t>
            </a:r>
            <a:endParaRPr lang="zh-CN" altLang="en-US" sz="1600"/>
          </a:p>
        </p:txBody>
      </p:sp>
      <p:cxnSp>
        <p:nvCxnSpPr>
          <p:cNvPr id="30" name="直接箭头连接符 29"/>
          <p:cNvCxnSpPr>
            <a:stCxn id="18" idx="2"/>
            <a:endCxn id="22" idx="0"/>
          </p:cNvCxnSpPr>
          <p:nvPr/>
        </p:nvCxnSpPr>
        <p:spPr>
          <a:xfrm>
            <a:off x="3004820" y="5166360"/>
            <a:ext cx="985520" cy="556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9" idx="4"/>
            <a:endCxn id="22" idx="0"/>
          </p:cNvCxnSpPr>
          <p:nvPr/>
        </p:nvCxnSpPr>
        <p:spPr>
          <a:xfrm flipH="1">
            <a:off x="3990340" y="5165725"/>
            <a:ext cx="972820" cy="557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498850" y="5186045"/>
            <a:ext cx="11233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计算残差</a:t>
            </a:r>
            <a:endParaRPr lang="zh-CN" altLang="en-US" sz="1600"/>
          </a:p>
        </p:txBody>
      </p:sp>
      <p:cxnSp>
        <p:nvCxnSpPr>
          <p:cNvPr id="33" name="直接箭头连接符 32"/>
          <p:cNvCxnSpPr>
            <a:stCxn id="11" idx="2"/>
            <a:endCxn id="18" idx="0"/>
          </p:cNvCxnSpPr>
          <p:nvPr/>
        </p:nvCxnSpPr>
        <p:spPr>
          <a:xfrm>
            <a:off x="2070100" y="4115435"/>
            <a:ext cx="934720" cy="582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2" idx="4"/>
            <a:endCxn id="18" idx="0"/>
          </p:cNvCxnSpPr>
          <p:nvPr/>
        </p:nvCxnSpPr>
        <p:spPr>
          <a:xfrm flipH="1">
            <a:off x="3004820" y="4114800"/>
            <a:ext cx="1023620" cy="58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512695" y="4156075"/>
            <a:ext cx="11233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计算残差</a:t>
            </a:r>
            <a:endParaRPr lang="zh-CN" altLang="en-US" sz="1600"/>
          </a:p>
        </p:txBody>
      </p:sp>
      <p:sp>
        <p:nvSpPr>
          <p:cNvPr id="40" name="右大括号 39"/>
          <p:cNvSpPr/>
          <p:nvPr/>
        </p:nvSpPr>
        <p:spPr>
          <a:xfrm rot="19020000">
            <a:off x="5033645" y="2091055"/>
            <a:ext cx="309880" cy="419354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942840" y="3643630"/>
            <a:ext cx="1914525" cy="384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20+6+3+1=30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7334250" y="3074035"/>
            <a:ext cx="3990340" cy="2249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所有弱分类器的结果相加等于预测值。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每次都以当前预测为基准，下一个弱分类器去拟合误差函数对预测值的残差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预测值与真实值之间的误差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3.GBDT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的弱分类器使用的是树模型。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34250" y="267271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061200" y="2432050"/>
            <a:ext cx="4493260" cy="3136265"/>
          </a:xfrm>
          <a:prstGeom prst="roundRect">
            <a:avLst/>
          </a:prstGeom>
          <a:noFill/>
          <a:ln>
            <a:solidFill>
              <a:srgbClr val="66087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GBDT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08610" y="1097915"/>
            <a:ext cx="10819130" cy="2581910"/>
            <a:chOff x="-486" y="1729"/>
            <a:chExt cx="17038" cy="4066"/>
          </a:xfrm>
        </p:grpSpPr>
        <p:sp>
          <p:nvSpPr>
            <p:cNvPr id="3" name="文本框 2"/>
            <p:cNvSpPr txBox="1"/>
            <p:nvPr/>
          </p:nvSpPr>
          <p:spPr>
            <a:xfrm>
              <a:off x="-486" y="1735"/>
              <a:ext cx="7757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模型参数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552" y="1729"/>
              <a:ext cx="8000" cy="580"/>
            </a:xfrm>
            <a:prstGeom prst="rect">
              <a:avLst/>
            </a:prstGeom>
          </p:spPr>
          <p:txBody>
            <a:bodyPr>
              <a:spAutoFit/>
            </a:bodyPr>
            <a:p>
              <a:pPr defTabSz="266700"/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特征重要性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89" y="5163"/>
              <a:ext cx="3536" cy="633"/>
            </a:xfrm>
            <a:prstGeom prst="rect">
              <a:avLst/>
            </a:prstGeom>
          </p:spPr>
          <p:txBody>
            <a:bodyPr>
              <a:no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模型评估结果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210820" y="1464310"/>
          <a:ext cx="5080000" cy="4857750"/>
        </p:xfrm>
        <a:graphic>
          <a:graphicData uri="http://schemas.openxmlformats.org/drawingml/2006/table">
            <a:tbl>
              <a:tblPr/>
              <a:tblGrid>
                <a:gridCol w="2540000"/>
                <a:gridCol w="2540000"/>
              </a:tblGrid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参数名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参数值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训练用时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3min51.291s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数据切分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0.7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数据洗牌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交叉验证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损失函数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friedman_mse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节点分裂评价准则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friedman_mse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基学习器数量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100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学习率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0.1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无放回采样比例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1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划分时考虑的最大特征比例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None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内部节点分裂的最小样本数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2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叶子节点的最小样本数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1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叶子节点中样本的最小权重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0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树的最大深度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10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叶子节点的最大数量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50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节点划分不纯度的阈值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 Regular" panose="02020503050405090304" charset="0"/>
                        </a:rPr>
                        <a:t>0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 Regular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520" y="1470025"/>
            <a:ext cx="6947535" cy="494665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9"/>
            </p:custDataLst>
          </p:nvPr>
        </p:nvGraphicFramePr>
        <p:xfrm>
          <a:off x="6755130" y="3680460"/>
          <a:ext cx="5193030" cy="1582420"/>
        </p:xfrm>
        <a:graphic>
          <a:graphicData uri="http://schemas.openxmlformats.org/drawingml/2006/table">
            <a:tbl>
              <a:tblPr/>
              <a:tblGrid>
                <a:gridCol w="865505"/>
                <a:gridCol w="865505"/>
                <a:gridCol w="865505"/>
                <a:gridCol w="865505"/>
                <a:gridCol w="865505"/>
                <a:gridCol w="865505"/>
              </a:tblGrid>
              <a:tr h="56515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MSE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RMSE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MAPE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R²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63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1941.188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44.059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28.458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71.078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0.964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63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6409.956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80.062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39.923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102.043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10820" y="6322060"/>
            <a:ext cx="11737340" cy="460375"/>
          </a:xfrm>
          <a:prstGeom prst="rect">
            <a:avLst/>
          </a:prstGeom>
        </p:spPr>
        <p:txBody>
          <a:bodyPr wrap="square">
            <a:spAutoFit/>
          </a:bodyPr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[1] Scientific Platform Serving for Statistics Professional 2021. SPSSPRO. (Version 1.0.11)[Online Application Software]. Retrieved from https://www.spsspro.com.</a:t>
            </a:r>
            <a:endParaRPr lang="en-US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[2] 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周志华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. 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机器学习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[M]. 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清华大学出版社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, 2016.</a:t>
            </a:r>
            <a:endParaRPr lang="en-US" altLang="zh-CN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XGboost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7"/>
          <a:stretch>
            <a:fillRect/>
          </a:stretch>
        </p:blipFill>
        <p:spPr>
          <a:xfrm>
            <a:off x="252095" y="1252855"/>
            <a:ext cx="4679950" cy="2252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095" y="3823970"/>
            <a:ext cx="4679315" cy="25793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21910" y="1151890"/>
            <a:ext cx="6825615" cy="5487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XGBoost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的目标是通过优化一个加权的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损失函数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来提升模型的性能。XGBoost的目标函数可以分为两部分：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损失函数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：衡量模型在训练数据上的误差。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正则化项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：为了防止过拟合，通常包括树的复杂度（如树的深度、叶节点的数量等）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有助于提高模型的泛化能力。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训练过程：从目标函数出发，推导出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每个叶子节点应该赋予的权值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分裂节点后的信息增益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以及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特征值重要性排序函数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。每棵树是通过“贪婪算法”构建的，即在每个节点选择一个分裂特征来最大化增益。使用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加权分位法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计算分裂点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并且对应叶子节点的权值就由上述的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每个叶子节点应该赋予的权值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给出。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不断进行上述算法，直至所有特征都被使用或者已经达到限定的层数，则完整的决策树构建完成。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测试过程：将输入的特征依次输入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XGBoost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的每棵决策树。每棵决策树的相成节点都有对应的预测权值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在每一棵决策树中的预测权值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全部相加，最大者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作为最后的预测结果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XGboost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08610" y="1097915"/>
            <a:ext cx="10819130" cy="2581910"/>
            <a:chOff x="-486" y="1729"/>
            <a:chExt cx="17038" cy="4066"/>
          </a:xfrm>
        </p:grpSpPr>
        <p:sp>
          <p:nvSpPr>
            <p:cNvPr id="3" name="文本框 2"/>
            <p:cNvSpPr txBox="1"/>
            <p:nvPr/>
          </p:nvSpPr>
          <p:spPr>
            <a:xfrm>
              <a:off x="-486" y="1735"/>
              <a:ext cx="7757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模型参数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552" y="1729"/>
              <a:ext cx="8000" cy="580"/>
            </a:xfrm>
            <a:prstGeom prst="rect">
              <a:avLst/>
            </a:prstGeom>
          </p:spPr>
          <p:txBody>
            <a:bodyPr>
              <a:spAutoFit/>
            </a:bodyPr>
            <a:p>
              <a:pPr defTabSz="266700"/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特征重要性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89" y="5163"/>
              <a:ext cx="3536" cy="633"/>
            </a:xfrm>
            <a:prstGeom prst="rect">
              <a:avLst/>
            </a:prstGeom>
          </p:spPr>
          <p:txBody>
            <a:bodyPr>
              <a:no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模型评估结果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226060" y="1466850"/>
          <a:ext cx="5081270" cy="4676775"/>
        </p:xfrm>
        <a:graphic>
          <a:graphicData uri="http://schemas.openxmlformats.org/drawingml/2006/table">
            <a:tbl>
              <a:tblPr/>
              <a:tblGrid>
                <a:gridCol w="2540635"/>
                <a:gridCol w="2540635"/>
              </a:tblGrid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参数名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参数值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训练用时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27.79s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数据切分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数据洗牌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交叉验证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基学习器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gbtree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基学习器数量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学习率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L1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正则项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L2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正则项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样本征采样率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树特征采样率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节点特征采样率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叶子节点中样本的最小权重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树的最大深度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520" y="1466215"/>
            <a:ext cx="6626860" cy="471868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9"/>
            </p:custDataLst>
          </p:nvPr>
        </p:nvGraphicFramePr>
        <p:xfrm>
          <a:off x="6781800" y="3680460"/>
          <a:ext cx="5170170" cy="1852930"/>
        </p:xfrm>
        <a:graphic>
          <a:graphicData uri="http://schemas.openxmlformats.org/drawingml/2006/table">
            <a:tbl>
              <a:tblPr/>
              <a:tblGrid>
                <a:gridCol w="861695"/>
                <a:gridCol w="861695"/>
                <a:gridCol w="861695"/>
                <a:gridCol w="861695"/>
                <a:gridCol w="861695"/>
                <a:gridCol w="861695"/>
              </a:tblGrid>
              <a:tr h="66167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MSE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RMSE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MAPE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R²</a:t>
                      </a:r>
                      <a:endParaRPr lang="en-US" sz="16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56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1109.188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33.304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21.926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82.58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0.98</a:t>
                      </a:r>
                      <a:endParaRPr lang="en-US" sz="16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56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7776.531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88.185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42.029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1348.165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0.854</a:t>
                      </a:r>
                      <a:endParaRPr lang="en-US" sz="16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26060" y="6191250"/>
            <a:ext cx="11830685" cy="460375"/>
          </a:xfrm>
          <a:prstGeom prst="rect">
            <a:avLst/>
          </a:prstGeom>
        </p:spPr>
        <p:txBody>
          <a:bodyPr wrap="square">
            <a:spAutoFit/>
          </a:bodyPr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[1] Scientific Platform Serving for Statistics Professional 2021. SPSSPRO. (Version 1.0.11)[Online Application Software]. Retrieved from https://www.spsspro.com.</a:t>
            </a:r>
            <a:endParaRPr lang="en-US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[2] Chen T , Guestrin C . XGBoost: A Scalable Tree Boosting System[J]. ACM, 2016.</a:t>
            </a:r>
            <a:endParaRPr lang="en-US" altLang="zh-CN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catboost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6215" y="5633085"/>
            <a:ext cx="655320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CatBoost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，是一种基于梯度提升的决策树算法，专为处理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带有分类特征的数据而设计。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44385" y="1696085"/>
            <a:ext cx="4801235" cy="44075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自动处理分类特征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:CatBoost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内置了对分类特征的支持，自动进行高效的编码和处理无需手动进行独热编码等预处理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高效的处理能力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:CatBoost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能够高效处理大规模数据集，同时提供快速的训练速度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避免过拟合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通过内置的正则化和其他防护机制，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CatBoost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能够有效避免模型过拟合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易于使用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提供了简单易用的接口，便于集成到各种数据科学工作流中。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 </a:t>
            </a:r>
            <a:r>
              <a:rPr lang="zh-CN" altLang="en-US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在大规模数据集上，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CatBoost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提供了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加速选项，进一步提升训练速度。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rcRect r="17316"/>
          <a:stretch>
            <a:fillRect/>
          </a:stretch>
        </p:blipFill>
        <p:spPr>
          <a:xfrm>
            <a:off x="196215" y="914400"/>
            <a:ext cx="6552565" cy="45624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43750" y="13309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算法特点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984365" y="1200150"/>
            <a:ext cx="0" cy="5041900"/>
          </a:xfrm>
          <a:prstGeom prst="line">
            <a:avLst/>
          </a:prstGeom>
          <a:ln w="6350" cap="flat" cmpd="sng" algn="ctr">
            <a:solidFill>
              <a:srgbClr val="660874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catboost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520" y="1466215"/>
            <a:ext cx="6791960" cy="4836160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08610" y="1097915"/>
            <a:ext cx="10819130" cy="2582545"/>
            <a:chOff x="-486" y="1729"/>
            <a:chExt cx="17038" cy="4067"/>
          </a:xfrm>
        </p:grpSpPr>
        <p:sp>
          <p:nvSpPr>
            <p:cNvPr id="3" name="文本框 2"/>
            <p:cNvSpPr txBox="1"/>
            <p:nvPr/>
          </p:nvSpPr>
          <p:spPr>
            <a:xfrm>
              <a:off x="-486" y="1735"/>
              <a:ext cx="7757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模型参数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552" y="1729"/>
              <a:ext cx="8000" cy="580"/>
            </a:xfrm>
            <a:prstGeom prst="rect">
              <a:avLst/>
            </a:prstGeom>
          </p:spPr>
          <p:txBody>
            <a:bodyPr>
              <a:spAutoFit/>
            </a:bodyPr>
            <a:p>
              <a:pPr defTabSz="266700"/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特征重要性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78" y="5163"/>
              <a:ext cx="3536" cy="633"/>
            </a:xfrm>
            <a:prstGeom prst="rect">
              <a:avLst/>
            </a:prstGeom>
          </p:spPr>
          <p:txBody>
            <a:bodyPr>
              <a:no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模型评估结果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8"/>
            </p:custDataLst>
          </p:nvPr>
        </p:nvGraphicFramePr>
        <p:xfrm>
          <a:off x="223520" y="1466215"/>
          <a:ext cx="5081270" cy="4735830"/>
        </p:xfrm>
        <a:graphic>
          <a:graphicData uri="http://schemas.openxmlformats.org/drawingml/2006/table">
            <a:tbl>
              <a:tblPr/>
              <a:tblGrid>
                <a:gridCol w="2540635"/>
                <a:gridCol w="2540635"/>
              </a:tblGrid>
              <a:tr h="4305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参数名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参数值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05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训练用时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5.811s</a:t>
                      </a:r>
                      <a:endParaRPr lang="en-US" sz="1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05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数据切分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05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数据洗牌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05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交叉验证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05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迭代次数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05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学习率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05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L2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正则项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05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树的最大深度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05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过拟合检测阈值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05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达成优化以后继续迭代的次数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9"/>
            </p:custDataLst>
          </p:nvPr>
        </p:nvGraphicFramePr>
        <p:xfrm>
          <a:off x="6910705" y="3680460"/>
          <a:ext cx="5181600" cy="1827530"/>
        </p:xfrm>
        <a:graphic>
          <a:graphicData uri="http://schemas.openxmlformats.org/drawingml/2006/table">
            <a:tbl>
              <a:tblPr/>
              <a:tblGrid>
                <a:gridCol w="863600"/>
                <a:gridCol w="863600"/>
                <a:gridCol w="863600"/>
                <a:gridCol w="863600"/>
                <a:gridCol w="863600"/>
                <a:gridCol w="863600"/>
              </a:tblGrid>
              <a:tr h="65278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MSE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RMSE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MAPE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R²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73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2193.007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46.83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30.137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1062.103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73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2790.356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52.824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33.262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68.914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0.948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23520" y="6302375"/>
            <a:ext cx="11724005" cy="460375"/>
          </a:xfrm>
          <a:prstGeom prst="rect">
            <a:avLst/>
          </a:prstGeom>
        </p:spPr>
        <p:txBody>
          <a:bodyPr wrap="square">
            <a:spAutoFit/>
          </a:bodyPr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[1] Scientific Platform Serving for Statistics Professional 2021. SPSSPRO. (Version 1.0.11)[Online Application Software]. Retrieved from https://www.spsspro.com.</a:t>
            </a:r>
            <a:endParaRPr lang="en-US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[2] Dorogush A V , Ershov V , Gulin A . CatBoost: gradient boosting with categorical features support[J]. 2018.</a:t>
            </a:r>
            <a:endParaRPr lang="en-US" altLang="zh-CN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lightgbm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3680" y="932180"/>
            <a:ext cx="11450320" cy="8102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LightGBM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Light 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Gradient Boosting Machine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）是一个实现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GBDT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算法的框架，支持高效率的并行训练，并且具有更快的训练速度、更低的内存消耗、更好的准确率、支持分布式可以快速处理海量数据等优点。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520" y="4768850"/>
            <a:ext cx="7096125" cy="188976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lightGBM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在传统的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GBDT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算法上进行了如下优化：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Histogram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的决策树算法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单边梯度采样 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Gradient-based One-Side Sampling(GOSS)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互斥特征捆绑 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Exclusive Feature Bundling(EFB)</a:t>
            </a:r>
            <a:endParaRPr lang="en-US" altLang="zh-CN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带深度限制的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Leaf-wise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的叶子生长策略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15" y="1824990"/>
            <a:ext cx="4891405" cy="2872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7655" y="1825625"/>
            <a:ext cx="6295390" cy="2860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41515" y="5140325"/>
            <a:ext cx="6096000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直接支持类别特征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(Categorical Feature)</a:t>
            </a:r>
            <a:endParaRPr lang="en-US" altLang="zh-CN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支持高效并行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Cache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命中率优化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lightgbm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1790" y="1466215"/>
            <a:ext cx="6443980" cy="4588510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08610" y="1097915"/>
            <a:ext cx="10819130" cy="2620645"/>
            <a:chOff x="-486" y="1729"/>
            <a:chExt cx="17038" cy="4127"/>
          </a:xfrm>
        </p:grpSpPr>
        <p:sp>
          <p:nvSpPr>
            <p:cNvPr id="3" name="文本框 2"/>
            <p:cNvSpPr txBox="1"/>
            <p:nvPr/>
          </p:nvSpPr>
          <p:spPr>
            <a:xfrm>
              <a:off x="-486" y="1735"/>
              <a:ext cx="7757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模型参数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552" y="1729"/>
              <a:ext cx="8000" cy="580"/>
            </a:xfrm>
            <a:prstGeom prst="rect">
              <a:avLst/>
            </a:prstGeom>
          </p:spPr>
          <p:txBody>
            <a:bodyPr>
              <a:spAutoFit/>
            </a:bodyPr>
            <a:p>
              <a:pPr defTabSz="266700"/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特征重要性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820" y="5223"/>
              <a:ext cx="3536" cy="633"/>
            </a:xfrm>
            <a:prstGeom prst="rect">
              <a:avLst/>
            </a:prstGeom>
          </p:spPr>
          <p:txBody>
            <a:bodyPr>
              <a:no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模型评估结果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8"/>
            </p:custDataLst>
          </p:nvPr>
        </p:nvGraphicFramePr>
        <p:xfrm>
          <a:off x="236220" y="1468120"/>
          <a:ext cx="5195570" cy="4724400"/>
        </p:xfrm>
        <a:graphic>
          <a:graphicData uri="http://schemas.openxmlformats.org/drawingml/2006/table">
            <a:tbl>
              <a:tblPr/>
              <a:tblGrid>
                <a:gridCol w="2597785"/>
                <a:gridCol w="2597785"/>
              </a:tblGrid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参数名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参数值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训练用时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1.148s</a:t>
                      </a:r>
                      <a:endParaRPr lang="en-US" sz="1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数据切分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数据洗牌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交叉验证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基学习器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gbdt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基学习器数量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学习率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L1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正则项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L2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正则项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样本征采样率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树特征采样率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节点分裂阈值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叶子节点中样本的最小权重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树的最大深度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叶子节点最小样本数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9"/>
            </p:custDataLst>
          </p:nvPr>
        </p:nvGraphicFramePr>
        <p:xfrm>
          <a:off x="7483475" y="3865880"/>
          <a:ext cx="4632960" cy="1594485"/>
        </p:xfrm>
        <a:graphic>
          <a:graphicData uri="http://schemas.openxmlformats.org/drawingml/2006/table">
            <a:tbl>
              <a:tblPr/>
              <a:tblGrid>
                <a:gridCol w="772160"/>
                <a:gridCol w="772160"/>
                <a:gridCol w="772160"/>
                <a:gridCol w="772160"/>
                <a:gridCol w="772160"/>
                <a:gridCol w="772160"/>
              </a:tblGrid>
              <a:tr h="56959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MSE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RMSE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MAPE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R²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244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2191.132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46.81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29.979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97.87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244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5658.524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75.223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38.87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65.342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36220" y="6207125"/>
            <a:ext cx="11640185" cy="460375"/>
          </a:xfrm>
          <a:prstGeom prst="rect">
            <a:avLst/>
          </a:prstGeom>
        </p:spPr>
        <p:txBody>
          <a:bodyPr wrap="square">
            <a:spAutoFit/>
          </a:bodyPr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[1] Scientific Platform Serving for Statistics Professional 2021. SPSSPRO. (Version 1.0.11)[Online Application Software]. Retrieved from https://www.spsspro.com.</a:t>
            </a:r>
            <a:endParaRPr lang="en-US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[2] Meng Q . LightGBM: A Highly Efficient Gradient Boosting Decision Tree. 2018.</a:t>
            </a:r>
            <a:endParaRPr lang="en-US" altLang="zh-CN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7"/>
            </p:custDataLst>
          </p:nvPr>
        </p:nvGraphicFramePr>
        <p:xfrm>
          <a:off x="434975" y="1149350"/>
          <a:ext cx="11348720" cy="3909060"/>
        </p:xfrm>
        <a:graphic>
          <a:graphicData uri="http://schemas.openxmlformats.org/drawingml/2006/table">
            <a:tbl>
              <a:tblPr/>
              <a:tblGrid>
                <a:gridCol w="1163320"/>
                <a:gridCol w="1110615"/>
                <a:gridCol w="1111250"/>
                <a:gridCol w="890905"/>
                <a:gridCol w="889635"/>
                <a:gridCol w="890905"/>
                <a:gridCol w="890270"/>
                <a:gridCol w="1353185"/>
                <a:gridCol w="1351915"/>
                <a:gridCol w="848360"/>
                <a:gridCol w="848360"/>
              </a:tblGrid>
              <a:tr h="325755">
                <a:tc rowSpan="2">
                  <a:txBody>
                    <a:bodyPr/>
                    <a:p>
                      <a:pPr algn="ctr" fontAlgn="ctr"/>
                      <a:endParaRPr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MSE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RMSE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MAE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MAPE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R²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25755">
                <a:tc vMerge="1">
                  <a:tcPr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训练集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训练集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训练集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训练集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训练集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线性回归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30158.021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30121.419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97A6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173.661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173.555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9766E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147.63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96F6D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145.553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48.436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47.604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A8D17E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0.445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746D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0.434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796E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lightgbm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2191.132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5658.524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46.81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75.223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29.979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38.87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97.87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65.342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7E88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0.96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0.894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3DA81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xgboost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1109.188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7776.531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33.304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88.185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21.926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7DA8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42.029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82.58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1348.165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0.98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0.854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bp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神经网络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32779.032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33501.924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181.05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183.035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152.698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150.931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49.16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46.894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A4D17E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0.397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0.371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catboost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2193.007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2790.356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46.83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52.824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30.137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33.262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1062.103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68.914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0.96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0.948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extra tree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4509.406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5388.162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67.152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73.404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45.764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47.175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31.865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32.077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0.917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0.899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AD780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gbdt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1941.188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6409.956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44.059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80.062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28.458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39.923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71.078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102.043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0.964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0.88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BE182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adaboost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0.457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7166.368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4E88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0.676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84.654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0.134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39.738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2.71461E+15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6.71127E+15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0.865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随机森林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3596.81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8205.781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59.973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90.586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38.092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46.624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35.823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39.803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0.934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0.846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EE783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决策树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3955.48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8890.816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62.893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94.291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39.092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45.878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45.716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69.933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0.927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Helvetica"/>
                          <a:ea typeface="Helvetica"/>
                        </a:rPr>
                        <a:t>0.833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Helvetica"/>
                        <a:ea typeface="Helvetica"/>
                      </a:endParaRPr>
                    </a:p>
                  </a:txBody>
                  <a:tcPr marL="13017" marR="13017" marT="13017" marB="0" anchor="ctr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34975" y="5173345"/>
            <a:ext cx="11349355" cy="1614170"/>
          </a:xfrm>
          <a:prstGeom prst="rect">
            <a:avLst/>
          </a:prstGeom>
        </p:spPr>
        <p:txBody>
          <a:bodyPr wrap="square" rtlCol="0">
            <a:spAutoFit/>
          </a:bodyPr>
          <a:p>
            <a:pPr marL="285750" lvl="0" indent="-285750" algn="just" defTabSz="266700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charset="-122"/>
                <a:ea typeface="微软雅黑" panose="020B0503020204020204" charset="-122"/>
                <a:sym typeface="+mn-ea"/>
              </a:rPr>
              <a:t>MSE(均方误差):预测值与实际值之差平方的期望值。</a:t>
            </a:r>
            <a:endParaRPr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0" indent="-285750" algn="just" defTabSz="266700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charset="-122"/>
                <a:ea typeface="微软雅黑" panose="020B0503020204020204" charset="-122"/>
                <a:sym typeface="+mn-ea"/>
              </a:rPr>
              <a:t>RMSE(均方根误差):为MSE的平方根。</a:t>
            </a:r>
            <a:endParaRPr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0" indent="-285750" algn="just" defTabSz="266700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charset="-122"/>
                <a:ea typeface="微软雅黑" panose="020B0503020204020204" charset="-122"/>
                <a:sym typeface="+mn-ea"/>
              </a:rPr>
              <a:t>MAE(平均绝对误差): 绝对误差的平均值，能反映预测值误差的实际情况。</a:t>
            </a:r>
            <a:endParaRPr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0" indent="-285750" algn="just" defTabSz="266700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charset="-122"/>
                <a:ea typeface="微软雅黑" panose="020B0503020204020204" charset="-122"/>
                <a:sym typeface="+mn-ea"/>
              </a:rPr>
              <a:t>MAPE(平均绝对百分比误差):是 MAE 的变形，它是一个百分比值。</a:t>
            </a:r>
            <a:endParaRPr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0" indent="-285750" algn="just" defTabSz="266700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charset="-122"/>
                <a:ea typeface="微软雅黑" panose="020B0503020204020204" charset="-122"/>
                <a:sym typeface="+mn-ea"/>
              </a:rPr>
              <a:t>R2:将预测值跟只使用均值的情况下相比。</a:t>
            </a:r>
            <a:endParaRPr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zh-CN" altLang="en-US" sz="2400" dirty="0">
                  <a:solidFill>
                    <a:srgbClr val="F8F8F8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归</a:t>
              </a:r>
              <a:endParaRPr lang="zh-CN" altLang="en-US" sz="2400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78320" y="1822450"/>
            <a:ext cx="4989195" cy="42462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集成学习</a:t>
            </a: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(Ensemble Learning)是一种通过将多个学习器(如决策树、支持向量机等)结合在一起，以提高整体性能的学习方法。集成学习的主要思想是：多个学习器之间存在一定程度的不确定性和差异，这些差异可以在某种程度上抵消，从而提高整体性能。</a:t>
            </a:r>
            <a:endParaRPr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神经网络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是一种模仿人类大脑工作原理的计算模型，主要应用于图像、语音和自然语言处理等领域。神经网络由多个节点(神经元)和权重组成，节点之间通过连接和激活函数进行信息传递。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78320" y="14236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机器学习的两种</a:t>
            </a:r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分支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机器学习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15" y="1669415"/>
            <a:ext cx="6097905" cy="413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小结</a:t>
              </a:r>
              <a:endParaRPr lang="zh-CN" altLang="en-US" sz="2400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7710" y="1822450"/>
            <a:ext cx="10552430" cy="341503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机器学习方法</a:t>
            </a: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：机器学习方法比传统的线性回归方法效果更佳。</a:t>
            </a:r>
            <a:endParaRPr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集成学习方法</a:t>
            </a: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：集成学习在训练效率和模型效果上均优于BP神经网络。</a:t>
            </a:r>
            <a:endParaRPr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不同的集成学习方法</a:t>
            </a: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：支持向量机不适用于处理该问题；在计算时间充足的情况下， cat boost、extra tree 和 lightgbm 在处理本问题上效果更好；而考虑到训练用时，改良的GBDT算法（lightgbm、catboost和XGboost）的训练速度明显更快（30s以内）。</a:t>
            </a:r>
            <a:endParaRPr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垂直方向</a:t>
            </a: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的飞行数据（位置、速度、加速度）在各种模型中具有更高的重要性，对功率的影响较大；其次是载荷和风速。</a:t>
            </a:r>
            <a:endParaRPr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较大量的数据</a:t>
            </a: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（10w行以上）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可以</a:t>
            </a: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提升模型性能并避免过拟合。</a:t>
            </a:r>
            <a:endParaRPr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组合 103"/>
          <p:cNvGrpSpPr>
            <a:grpSpLocks noChangeAspect="1"/>
          </p:cNvGrpSpPr>
          <p:nvPr/>
        </p:nvGrpSpPr>
        <p:grpSpPr>
          <a:xfrm>
            <a:off x="9977172" y="196002"/>
            <a:ext cx="1946604" cy="585810"/>
            <a:chOff x="2685028" y="2876682"/>
            <a:chExt cx="5502784" cy="1656004"/>
          </a:xfrm>
        </p:grpSpPr>
        <p:sp>
          <p:nvSpPr>
            <p:cNvPr id="105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06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19" name="businessman_126354"/>
          <p:cNvSpPr>
            <a:spLocks noChangeAspect="1"/>
          </p:cNvSpPr>
          <p:nvPr/>
        </p:nvSpPr>
        <p:spPr bwMode="auto">
          <a:xfrm>
            <a:off x="6086494" y="4626638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rgbClr val="703881"/>
          </a:solidFill>
          <a:ln>
            <a:noFill/>
          </a:ln>
        </p:spPr>
      </p:sp>
      <p:sp>
        <p:nvSpPr>
          <p:cNvPr id="20" name="user-avatar-profile_70039"/>
          <p:cNvSpPr>
            <a:spLocks noChangeAspect="1"/>
          </p:cNvSpPr>
          <p:nvPr/>
        </p:nvSpPr>
        <p:spPr bwMode="auto">
          <a:xfrm>
            <a:off x="3773062" y="4634627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rgbClr val="70388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262149" y="4644502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rgbClr val="703881"/>
                </a:solidFill>
                <a:latin typeface="+mn-ea"/>
              </a:rPr>
              <a:t>汇报人：</a:t>
            </a:r>
            <a:r>
              <a:rPr lang="en-US" altLang="zh-CN" spc="300" dirty="0">
                <a:solidFill>
                  <a:srgbClr val="703881"/>
                </a:solidFill>
                <a:latin typeface="+mn-ea"/>
              </a:rPr>
              <a:t>XXX</a:t>
            </a:r>
            <a:endParaRPr lang="zh-CN" altLang="en-US" spc="300" dirty="0">
              <a:solidFill>
                <a:srgbClr val="703881"/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75581" y="4636512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rgbClr val="703881"/>
                </a:solidFill>
                <a:latin typeface="+mn-ea"/>
              </a:rPr>
              <a:t>学院：</a:t>
            </a:r>
            <a:r>
              <a:rPr lang="en-US" altLang="zh-CN" spc="300" dirty="0" err="1">
                <a:solidFill>
                  <a:srgbClr val="703881"/>
                </a:solidFill>
                <a:latin typeface="+mn-ea"/>
              </a:rPr>
              <a:t>xxxx</a:t>
            </a:r>
            <a:endParaRPr lang="zh-CN" altLang="en-US" spc="300" dirty="0">
              <a:solidFill>
                <a:srgbClr val="703881"/>
              </a:solidFill>
              <a:latin typeface="+mn-ea"/>
            </a:endParaRPr>
          </a:p>
        </p:txBody>
      </p:sp>
      <p:sp>
        <p:nvSpPr>
          <p:cNvPr id="23" name="TextBox 6"/>
          <p:cNvSpPr>
            <a:spLocks noChangeArrowheads="1"/>
          </p:cNvSpPr>
          <p:nvPr/>
        </p:nvSpPr>
        <p:spPr bwMode="auto">
          <a:xfrm>
            <a:off x="3766967" y="2831030"/>
            <a:ext cx="848820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spc="1900" dirty="0">
                <a:solidFill>
                  <a:srgbClr val="66087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charset="-122"/>
              </a:rPr>
              <a:t>谢谢大家观看！</a:t>
            </a:r>
            <a:endParaRPr lang="zh-CN" altLang="en-US" sz="4400" b="1" spc="1900" dirty="0">
              <a:solidFill>
                <a:srgbClr val="660874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charset="-122"/>
            </a:endParaRP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3206713" y="3841483"/>
            <a:ext cx="604171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pc="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Thank you for watching</a:t>
            </a:r>
            <a:endParaRPr lang="zh-CN" altLang="en-US" spc="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205655" y="3684215"/>
            <a:ext cx="6022427" cy="0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503170" y="1853662"/>
            <a:ext cx="4706472" cy="960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6000" b="1" spc="300" dirty="0">
                <a:solidFill>
                  <a:srgbClr val="66087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清华大学</a:t>
            </a:r>
            <a:endParaRPr lang="zh-CN" altLang="en-US" sz="6000" b="1" spc="300" dirty="0">
              <a:solidFill>
                <a:srgbClr val="66087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 descr="建筑的设计&#10;&#10;描述已自动生成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48" y="3076575"/>
            <a:ext cx="5635327" cy="3781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决策树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0010" y="1822450"/>
            <a:ext cx="4167505" cy="38309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选择最佳划分属性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特征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通过某种指标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如信息增益、基尼系数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选择最佳的属性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特征来进行数据划分。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划分数据集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根据选择的属性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特征将数据集划分为多个子集。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递归构建子树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对每个子集递归地应用上述步骤，直到满足停止条件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如达到最大深度、节点中样本数量小于阈值等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为止。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" y="1079500"/>
            <a:ext cx="6892925" cy="38004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70510" y="5057775"/>
            <a:ext cx="689229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决策树回归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构建一颗树结构来对数据进行建模和预测。树的每个内部节点表示一个属性特征，每个叶节点表示一个始出值，决策树的构建过程是一个进归的过程，它通过选择最生的属性特征来进行数据划分，使得划分后子集的输出值尽可能按近真实值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33310" y="1405890"/>
            <a:ext cx="0" cy="5041900"/>
          </a:xfrm>
          <a:prstGeom prst="line">
            <a:avLst/>
          </a:prstGeom>
          <a:ln w="6350" cap="flat" cmpd="sng" algn="ctr">
            <a:solidFill>
              <a:srgbClr val="660874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03820" y="14744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基本步骤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决策树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7"/>
            </p:custDataLst>
          </p:nvPr>
        </p:nvGraphicFramePr>
        <p:xfrm>
          <a:off x="228600" y="1525905"/>
          <a:ext cx="5081270" cy="4504690"/>
        </p:xfrm>
        <a:graphic>
          <a:graphicData uri="http://schemas.openxmlformats.org/drawingml/2006/table">
            <a:tbl>
              <a:tblPr/>
              <a:tblGrid>
                <a:gridCol w="2540635"/>
                <a:gridCol w="2540635"/>
              </a:tblGrid>
              <a:tr h="2781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参数名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参数值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40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训练用时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2.25s</a:t>
                      </a:r>
                      <a:endParaRPr lang="en-US" sz="1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81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数据切分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876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数据洗牌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81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交叉验证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40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节点分裂评价准则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friedman_mse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81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特征划分点选择标准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best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9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划分时考虑的最大特征比例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8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内部节点分裂的最小样本数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876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叶子节点的最小样本数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11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叶子节点中样本的最小权重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81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树的最大深度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40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叶子节点的最大数量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50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813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节点划分不纯度的阈值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6075" y="1491615"/>
            <a:ext cx="6597650" cy="469836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08610" y="1097915"/>
            <a:ext cx="10819130" cy="2581910"/>
            <a:chOff x="-486" y="1729"/>
            <a:chExt cx="17038" cy="4066"/>
          </a:xfrm>
        </p:grpSpPr>
        <p:sp>
          <p:nvSpPr>
            <p:cNvPr id="3" name="文本框 2"/>
            <p:cNvSpPr txBox="1"/>
            <p:nvPr/>
          </p:nvSpPr>
          <p:spPr>
            <a:xfrm>
              <a:off x="-486" y="1735"/>
              <a:ext cx="7757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模型参数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552" y="1729"/>
              <a:ext cx="8000" cy="580"/>
            </a:xfrm>
            <a:prstGeom prst="rect">
              <a:avLst/>
            </a:prstGeom>
          </p:spPr>
          <p:txBody>
            <a:bodyPr>
              <a:spAutoFit/>
            </a:bodyPr>
            <a:p>
              <a:pPr defTabSz="266700"/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特征重要性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789" y="5163"/>
              <a:ext cx="3536" cy="633"/>
            </a:xfrm>
            <a:prstGeom prst="rect">
              <a:avLst/>
            </a:prstGeom>
          </p:spPr>
          <p:txBody>
            <a:bodyPr>
              <a:no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模型评估结果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</p:grpSp>
      <p:graphicFrame>
        <p:nvGraphicFramePr>
          <p:cNvPr id="8" name="表格 7"/>
          <p:cNvGraphicFramePr/>
          <p:nvPr>
            <p:custDataLst>
              <p:tags r:id="rId9"/>
            </p:custDataLst>
          </p:nvPr>
        </p:nvGraphicFramePr>
        <p:xfrm>
          <a:off x="6773545" y="3709670"/>
          <a:ext cx="5082540" cy="1447165"/>
        </p:xfrm>
        <a:graphic>
          <a:graphicData uri="http://schemas.openxmlformats.org/drawingml/2006/table">
            <a:tbl>
              <a:tblPr/>
              <a:tblGrid>
                <a:gridCol w="847090"/>
                <a:gridCol w="847090"/>
                <a:gridCol w="847090"/>
                <a:gridCol w="847090"/>
                <a:gridCol w="847090"/>
                <a:gridCol w="847090"/>
              </a:tblGrid>
              <a:tr h="4546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  <a:cs typeface="Times New Roman Bold" panose="02020503050405090304" charset="0"/>
                        </a:rPr>
                        <a:t>MSE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  <a:cs typeface="Times New Roman Bold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  <a:cs typeface="Times New Roman Bold" panose="02020503050405090304" charset="0"/>
                        </a:rPr>
                        <a:t>RMSE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  <a:cs typeface="Times New Roman Bold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  <a:cs typeface="Times New Roman Bold" panose="02020503050405090304" charset="0"/>
                        </a:rPr>
                        <a:t>MAE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  <a:cs typeface="Times New Roman Bold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latin typeface="微软雅黑" panose="020B0503020204020204" charset="-122"/>
                          <a:ea typeface="微软雅黑" panose="020B0503020204020204" charset="-122"/>
                          <a:cs typeface="Times New Roman Bold" panose="02020503050405090304" charset="0"/>
                        </a:rPr>
                        <a:t>MAPE</a:t>
                      </a:r>
                      <a:endParaRPr lang="en-US" sz="1600" b="1">
                        <a:latin typeface="微软雅黑" panose="020B0503020204020204" charset="-122"/>
                        <a:ea typeface="微软雅黑" panose="020B0503020204020204" charset="-122"/>
                        <a:cs typeface="Times New Roman Bold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 Bold" panose="02020503050405090304" charset="0"/>
                        </a:rPr>
                        <a:t>R²</a:t>
                      </a:r>
                      <a:endParaRPr lang="en-US" sz="16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 Bold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93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3955.48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62.893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39.092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45.716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 Bold" panose="02020503050405090304" charset="0"/>
                        </a:rPr>
                        <a:t>0.927</a:t>
                      </a:r>
                      <a:endParaRPr lang="en-US" sz="16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 Bold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657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8890.816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94.291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45.878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69.933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 Bold" panose="02020503050405090304" charset="0"/>
                        </a:rPr>
                        <a:t>0.833</a:t>
                      </a:r>
                      <a:endParaRPr lang="en-US" sz="16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 Bold" panose="02020503050405090304" charset="0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28600" y="6193790"/>
            <a:ext cx="11506200" cy="889635"/>
          </a:xfrm>
          <a:prstGeom prst="rect">
            <a:avLst/>
          </a:prstGeom>
        </p:spPr>
        <p:txBody>
          <a:bodyPr>
            <a:noAutofit/>
          </a:bodyPr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[1] Scientific Platform Serving for Statistics Professional 2021. SPSSPRO. (Version 1.0.11)[Online Application Software]. Retrieved from https://www.spsspro.com.</a:t>
            </a:r>
            <a:endParaRPr lang="en-US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[2] 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周志华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. 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机器学习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[M]. 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清华大学出版社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, 2016.</a:t>
            </a:r>
            <a:endParaRPr lang="en-US" altLang="zh-CN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随机森林回归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35320" y="993140"/>
            <a:ext cx="6097270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660874"/>
                </a:solidFill>
              </a:rPr>
              <a:t>随机森林回归</a:t>
            </a:r>
            <a:r>
              <a:rPr lang="zh-CN" altLang="en-US"/>
              <a:t>是一种基于</a:t>
            </a:r>
            <a:r>
              <a:rPr lang="zh-CN" altLang="en-US" b="1"/>
              <a:t>集成学习</a:t>
            </a:r>
            <a:r>
              <a:rPr lang="zh-CN" altLang="en-US"/>
              <a:t>的算法，它通过构建多个决策树并将它们的预测结果进行</a:t>
            </a:r>
            <a:r>
              <a:rPr lang="zh-CN" altLang="en-US">
                <a:sym typeface="+mn-ea"/>
              </a:rPr>
              <a:t>进行平均或加权平均</a:t>
            </a:r>
            <a:r>
              <a:rPr lang="zh-CN" altLang="en-US"/>
              <a:t>集成来</a:t>
            </a:r>
            <a:r>
              <a:rPr lang="zh-CN" altLang="en-US">
                <a:sym typeface="+mn-ea"/>
              </a:rPr>
              <a:t>得到最终的回归结果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35955" y="2722245"/>
            <a:ext cx="6096000" cy="3688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1.</a:t>
            </a:r>
            <a:r>
              <a:rPr lang="zh-CN" altLang="en-US" b="1">
                <a:sym typeface="+mn-ea"/>
              </a:rPr>
              <a:t>随机选择样本</a:t>
            </a:r>
            <a:r>
              <a:rPr lang="en-US" altLang="zh-CN" b="1">
                <a:sym typeface="+mn-ea"/>
              </a:rPr>
              <a:t>:</a:t>
            </a:r>
            <a:r>
              <a:rPr lang="zh-CN" altLang="en-US">
                <a:sym typeface="+mn-ea"/>
              </a:rPr>
              <a:t>从原始训练集中随机选择一部分样本，构成一个子样本集。</a:t>
            </a:r>
            <a:endParaRPr lang="zh-CN" altLang="en-US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2.</a:t>
            </a:r>
            <a:r>
              <a:rPr lang="zh-CN" altLang="en-US" b="1">
                <a:sym typeface="+mn-ea"/>
              </a:rPr>
              <a:t>随机选择特征</a:t>
            </a:r>
            <a:r>
              <a:rPr lang="en-US" altLang="zh-CN" b="1">
                <a:sym typeface="+mn-ea"/>
              </a:rPr>
              <a:t>:</a:t>
            </a:r>
            <a:r>
              <a:rPr lang="zh-CN" altLang="en-US">
                <a:sym typeface="+mn-ea"/>
              </a:rPr>
              <a:t>对于每个决策树的每个节点，在选择最佳划分特征时，只考虑随机选择的一部分特征。</a:t>
            </a:r>
            <a:endParaRPr lang="zh-CN" altLang="en-US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3.</a:t>
            </a:r>
            <a:r>
              <a:rPr lang="zh-CN" altLang="en-US" b="1">
                <a:sym typeface="+mn-ea"/>
              </a:rPr>
              <a:t>构建决策树</a:t>
            </a:r>
            <a:r>
              <a:rPr lang="en-US" altLang="zh-CN" b="1">
                <a:sym typeface="+mn-ea"/>
              </a:rPr>
              <a:t>:</a:t>
            </a:r>
            <a:r>
              <a:rPr lang="zh-CN" altLang="en-US">
                <a:sym typeface="+mn-ea"/>
              </a:rPr>
              <a:t>在每个子样本集上使用某种决策树算法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如</a:t>
            </a:r>
            <a:r>
              <a:rPr lang="en-US" altLang="zh-CN">
                <a:sym typeface="+mn-ea"/>
              </a:rPr>
              <a:t>CART</a:t>
            </a:r>
            <a:r>
              <a:rPr lang="zh-CN" altLang="en-US">
                <a:sym typeface="+mn-ea"/>
              </a:rPr>
              <a:t>算法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构建一棵决策树。决策树的生长过程中，通常采用递归地选择最佳划分特征，将数据集划分为不纯度最小的子集。</a:t>
            </a:r>
            <a:endParaRPr lang="zh-CN" altLang="en-US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4.</a:t>
            </a:r>
            <a:r>
              <a:rPr lang="zh-CN" altLang="en-US" b="1">
                <a:sym typeface="+mn-ea"/>
              </a:rPr>
              <a:t>集成预测</a:t>
            </a:r>
            <a:r>
              <a:rPr lang="en-US" altLang="zh-CN" b="1">
                <a:sym typeface="+mn-ea"/>
              </a:rPr>
              <a:t>:</a:t>
            </a:r>
            <a:r>
              <a:rPr lang="zh-CN" altLang="en-US">
                <a:sym typeface="+mn-ea"/>
              </a:rPr>
              <a:t>对于新的输入样本，通过将多棵决策树的预测结果进行平均或加权平均，从而得到最终的回归结果。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35955" y="239204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基本步骤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rcRect l="15502" r="15463"/>
          <a:stretch>
            <a:fillRect/>
          </a:stretch>
        </p:blipFill>
        <p:spPr>
          <a:xfrm>
            <a:off x="283845" y="1221105"/>
            <a:ext cx="5286375" cy="489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随机森林回归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08610" y="1097915"/>
            <a:ext cx="10819130" cy="2581910"/>
            <a:chOff x="-486" y="1729"/>
            <a:chExt cx="17038" cy="4066"/>
          </a:xfrm>
        </p:grpSpPr>
        <p:sp>
          <p:nvSpPr>
            <p:cNvPr id="3" name="文本框 2"/>
            <p:cNvSpPr txBox="1"/>
            <p:nvPr/>
          </p:nvSpPr>
          <p:spPr>
            <a:xfrm>
              <a:off x="-486" y="1735"/>
              <a:ext cx="7757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模型参数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552" y="1729"/>
              <a:ext cx="8000" cy="580"/>
            </a:xfrm>
            <a:prstGeom prst="rect">
              <a:avLst/>
            </a:prstGeom>
          </p:spPr>
          <p:txBody>
            <a:bodyPr>
              <a:spAutoFit/>
            </a:bodyPr>
            <a:p>
              <a:pPr defTabSz="266700"/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特征重要性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89" y="5163"/>
              <a:ext cx="3536" cy="633"/>
            </a:xfrm>
            <a:prstGeom prst="rect">
              <a:avLst/>
            </a:prstGeom>
          </p:spPr>
          <p:txBody>
            <a:bodyPr>
              <a:no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模型评估结果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223520" y="1468120"/>
          <a:ext cx="5080000" cy="4734560"/>
        </p:xfrm>
        <a:graphic>
          <a:graphicData uri="http://schemas.openxmlformats.org/drawingml/2006/table">
            <a:tbl>
              <a:tblPr/>
              <a:tblGrid>
                <a:gridCol w="2540000"/>
                <a:gridCol w="2540000"/>
              </a:tblGrid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参数名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参数值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训练用时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2min19.431s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数据切分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数据洗牌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交叉验证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节点分裂评价准则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mse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划分时考虑的最大特征比例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内部节点分裂的最小样本数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叶子节点的最小样本数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叶子节点中样本的最小权重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树的最大深度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叶子节点的最大数量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50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节点划分不纯度的阈值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决策树数量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有放回采样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true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袋外数据测试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false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520" y="1466215"/>
            <a:ext cx="6839585" cy="486981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9"/>
            </p:custDataLst>
          </p:nvPr>
        </p:nvGraphicFramePr>
        <p:xfrm>
          <a:off x="6743700" y="3680460"/>
          <a:ext cx="5204460" cy="1569085"/>
        </p:xfrm>
        <a:graphic>
          <a:graphicData uri="http://schemas.openxmlformats.org/drawingml/2006/table">
            <a:tbl>
              <a:tblPr/>
              <a:tblGrid>
                <a:gridCol w="867410"/>
                <a:gridCol w="867410"/>
                <a:gridCol w="867410"/>
                <a:gridCol w="867410"/>
                <a:gridCol w="867410"/>
                <a:gridCol w="867410"/>
              </a:tblGrid>
              <a:tr h="56070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MSE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RMSE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MAPE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R²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3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3596.81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59.973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38.092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35.823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0.934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82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8205.781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90.586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46.624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39.803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0.846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23520" y="6240145"/>
            <a:ext cx="11724005" cy="460375"/>
          </a:xfrm>
          <a:prstGeom prst="rect">
            <a:avLst/>
          </a:prstGeom>
        </p:spPr>
        <p:txBody>
          <a:bodyPr wrap="square">
            <a:spAutoFit/>
          </a:bodyPr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[1] Scientific Platform Serving for Statistics Professional 2021. SPSSPRO. (Version 1.0.11)[Online Application Software]. Retrieved from https://www.spsspro.com.</a:t>
            </a:r>
            <a:endParaRPr lang="en-US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[2] 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周志华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. 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机器学习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[M]. 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清华大学出版社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, 2016.</a:t>
            </a:r>
            <a:endParaRPr lang="en-US" altLang="zh-CN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extra_tree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97420" y="1622425"/>
            <a:ext cx="4650740" cy="4048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Extra-Trees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是由PiereGeuts等人于2006年提出。该算法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与随机森林算法十分相似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，都是由许多决策树构成。但该算法与随机森林有两点主要的区别：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1、随机森林应用的是Bagging模型，而ET是使用所有的训练样本得到每棵决策树，也就是每棵决策树应用的是相同的全部训练样本;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2、随机森林是在一个随机子集内得到最佳分叉属性，而ET是完全随机的得到分叉值，从而实现对决策树进行分叉的。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" y="1714500"/>
            <a:ext cx="6753860" cy="3799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extra_tree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08610" y="1097915"/>
            <a:ext cx="10819130" cy="2581910"/>
            <a:chOff x="-486" y="1729"/>
            <a:chExt cx="17038" cy="4066"/>
          </a:xfrm>
        </p:grpSpPr>
        <p:sp>
          <p:nvSpPr>
            <p:cNvPr id="3" name="文本框 2"/>
            <p:cNvSpPr txBox="1"/>
            <p:nvPr/>
          </p:nvSpPr>
          <p:spPr>
            <a:xfrm>
              <a:off x="-486" y="1735"/>
              <a:ext cx="7757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模型参数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552" y="1729"/>
              <a:ext cx="8000" cy="580"/>
            </a:xfrm>
            <a:prstGeom prst="rect">
              <a:avLst/>
            </a:prstGeom>
          </p:spPr>
          <p:txBody>
            <a:bodyPr>
              <a:spAutoFit/>
            </a:bodyPr>
            <a:p>
              <a:pPr defTabSz="266700"/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特征重要性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89" y="5163"/>
              <a:ext cx="3536" cy="633"/>
            </a:xfrm>
            <a:prstGeom prst="rect">
              <a:avLst/>
            </a:prstGeom>
          </p:spPr>
          <p:txBody>
            <a:bodyPr>
              <a:noAutofit/>
            </a:bodyPr>
            <a:p>
              <a:pPr marL="457200" indent="0" algn="l" defTabSz="266700">
                <a:spcBef>
                  <a:spcPct val="0"/>
                </a:spcBef>
                <a:spcAft>
                  <a:spcPts val="500"/>
                </a:spcAft>
              </a:pPr>
              <a:r>
                <a:rPr lang="zh-CN" b="1">
                  <a:solidFill>
                    <a:srgbClr val="660874"/>
                  </a:solidFill>
                  <a:latin typeface="Times New Roman" panose="02020603050405020304"/>
                  <a:ea typeface="等线" panose="02010600030101010101" charset="-122"/>
                </a:rPr>
                <a:t>模型评估结果</a:t>
              </a:r>
              <a:endParaRPr lang="zh-CN" altLang="en-US" b="1">
                <a:solidFill>
                  <a:srgbClr val="660874"/>
                </a:solidFill>
                <a:latin typeface="Times New Roman" panose="02020603050405020304"/>
                <a:ea typeface="等线" panose="02010600030101010101" charset="-122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223520" y="1468120"/>
          <a:ext cx="5080000" cy="4734560"/>
        </p:xfrm>
        <a:graphic>
          <a:graphicData uri="http://schemas.openxmlformats.org/drawingml/2006/table">
            <a:tbl>
              <a:tblPr/>
              <a:tblGrid>
                <a:gridCol w="2540000"/>
                <a:gridCol w="2540000"/>
              </a:tblGrid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参数名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参数值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训练用时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10.365s</a:t>
                      </a:r>
                      <a:endParaRPr lang="en-US" sz="1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数据切分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数据洗牌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交叉验证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节点分裂评价准则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mse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划分时考虑的最大特征比例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内部节点分裂的最小样本数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叶子节点的最小样本数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叶子节点中样本的最小权重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树的最大深度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叶子节点的最大数量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50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节点划分不纯度的阈值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决策树数量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有放回采样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true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91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袋外数据测试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false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520" y="1466215"/>
            <a:ext cx="6720205" cy="478536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9"/>
            </p:custDataLst>
          </p:nvPr>
        </p:nvGraphicFramePr>
        <p:xfrm>
          <a:off x="6743700" y="3681095"/>
          <a:ext cx="5208270" cy="1543050"/>
        </p:xfrm>
        <a:graphic>
          <a:graphicData uri="http://schemas.openxmlformats.org/drawingml/2006/table">
            <a:tbl>
              <a:tblPr/>
              <a:tblGrid>
                <a:gridCol w="868045"/>
                <a:gridCol w="868045"/>
                <a:gridCol w="868045"/>
                <a:gridCol w="868045"/>
                <a:gridCol w="868045"/>
                <a:gridCol w="868045"/>
              </a:tblGrid>
              <a:tr h="55118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MSE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RMSE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MAPE</a:t>
                      </a:r>
                      <a:endParaRPr 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R²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93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4509.406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67.152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45.764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31.865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0.917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93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5388.162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73.404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47.175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32.077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</a:t>
                      </a:r>
                      <a:endParaRPr lang="en-US" sz="14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50" marR="6350" marT="0" marB="0" anchor="ctr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19075" y="6263005"/>
            <a:ext cx="11728450" cy="460375"/>
          </a:xfrm>
          <a:prstGeom prst="rect">
            <a:avLst/>
          </a:prstGeom>
        </p:spPr>
        <p:txBody>
          <a:bodyPr wrap="square">
            <a:spAutoFit/>
          </a:bodyPr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[1] Scientific Platform Serving for Statistics Professional 2021. SPSSPRO. (Version 1.0.11)[Online Application Software]. Retrieved from https://www.spsspro.com.</a:t>
            </a:r>
            <a:endParaRPr lang="en-US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  <a:p>
            <a:pPr defTabSz="266700"/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[2] PIERRE G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，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DAMIEN E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，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LOUIS W. Extremely randomized trees[J].Machine Learning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，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2006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，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63(1):3</a:t>
            </a:r>
            <a:r>
              <a:rPr lang="zh-CN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－</a:t>
            </a:r>
            <a:r>
              <a:rPr lang="en-US" sz="1200">
                <a:solidFill>
                  <a:srgbClr val="000000"/>
                </a:solidFill>
                <a:latin typeface="Times New Roman" panose="02020603050405020304"/>
                <a:ea typeface="等线" panose="02010600030101010101" charset="-122"/>
              </a:rPr>
              <a:t>42.</a:t>
            </a:r>
            <a:endParaRPr lang="en-US" altLang="zh-CN" sz="1200">
              <a:solidFill>
                <a:srgbClr val="000000"/>
              </a:solidFill>
              <a:latin typeface="Times New Roman" panose="02020603050405020304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6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60933" y="297815"/>
            <a:ext cx="5458460" cy="581660"/>
            <a:chOff x="1321" y="470"/>
            <a:chExt cx="8596" cy="916"/>
          </a:xfrm>
        </p:grpSpPr>
        <p:sp>
          <p:nvSpPr>
            <p:cNvPr id="35" name="文本框 34"/>
            <p:cNvSpPr txBox="1"/>
            <p:nvPr/>
          </p:nvSpPr>
          <p:spPr>
            <a:xfrm>
              <a:off x="1321" y="470"/>
              <a:ext cx="8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lvl="0" algn="l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4.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机器学习</a:t>
              </a: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——</a:t>
              </a:r>
              <a:r>
                <a:rPr lang="en-US" altLang="zh-CN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Adaboost</a:t>
              </a:r>
              <a:r>
                <a:rPr lang="zh-CN" altLang="en-US" sz="2400" dirty="0">
                  <a:solidFill>
                    <a:srgbClr val="66087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Source Han Serif SC" panose="02020400000000000000" pitchFamily="18" charset="-122"/>
                </a:rPr>
                <a:t>回归</a:t>
              </a:r>
              <a:endParaRPr lang="zh-CN" altLang="en-US" sz="2400" dirty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77" y="981"/>
              <a:ext cx="3932" cy="4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宋体 CN" panose="02020400000000000000" pitchFamily="18" charset="-122"/>
                  <a:cs typeface="Times New Roman" panose="02020603050405020304" charset="0"/>
                  <a:sym typeface="+mn-ea"/>
                </a:rPr>
                <a:t>Machine Learning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宋体 CN" panose="02020400000000000000" pitchFamily="18" charset="-122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2250" y="1117600"/>
            <a:ext cx="5079365" cy="152971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altLang="zh-CN" b="1" i="0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Adaboost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是一种迭代算法，其核心思想是针对同一个训练集训练不同的分类器（弱分类器），然后把这些弱分类器集合起来，构成一个更强的最终分类器（强分类器）。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0980" y="1043305"/>
            <a:ext cx="6724650" cy="2775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615" y="3895725"/>
            <a:ext cx="6724015" cy="2167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615" y="3095942"/>
            <a:ext cx="5080000" cy="3328670"/>
          </a:xfrm>
          <a:prstGeom prst="rect">
            <a:avLst/>
          </a:prstGeom>
        </p:spPr>
        <p:txBody>
          <a:bodyPr>
            <a:spAutoFit/>
          </a:bodyPr>
          <a:p>
            <a:pPr mar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8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（1）初始化训练样本的权值分布，每个样本具有相同权重；</a:t>
            </a:r>
            <a:endParaRPr lang="zh-CN" altLang="en-US" sz="1800" b="0" i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8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（2）训练弱分类器，如果样本分类正确，则在构造下一个训练集中，它的权值就会被降低；反之提高。用更新过的样本集去训练下一个分类器；</a:t>
            </a:r>
            <a:endParaRPr lang="zh-CN" altLang="en-US" sz="1800" b="0" i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80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（3）将所有弱分类组合成强分类器，各个弱分类器的训练过程结束后，加大分类误差率小的弱分类器的权重，降低分类误差率大的弱分类器的权重。</a:t>
            </a:r>
            <a:endParaRPr lang="zh-CN" altLang="en-US" sz="1800" i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1615" y="272732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660874"/>
                </a:solidFill>
                <a:latin typeface="微软雅黑" panose="020B0503020204020204" charset="-122"/>
                <a:ea typeface="微软雅黑" panose="020B0503020204020204" charset="-122"/>
              </a:rPr>
              <a:t>基本步骤</a:t>
            </a:r>
            <a:endParaRPr lang="zh-CN" altLang="en-US" sz="2000" b="1">
              <a:solidFill>
                <a:srgbClr val="6608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400*369"/>
  <p:tag name="TABLE_ENDDRAG_RECT" val="18*120*400*369"/>
</p:tagLst>
</file>

<file path=ppt/tags/tag10.xml><?xml version="1.0" encoding="utf-8"?>
<p:tagLst xmlns:p="http://schemas.openxmlformats.org/presentationml/2006/main">
  <p:tag name="TABLE_ENDDRAG_ORIGIN_RECT" val="873*161"/>
  <p:tag name="TABLE_ENDDRAG_RECT" val="67*253*873*161"/>
</p:tagLst>
</file>

<file path=ppt/tags/tag11.xml><?xml version="1.0" encoding="utf-8"?>
<p:tagLst xmlns:p="http://schemas.openxmlformats.org/presentationml/2006/main">
  <p:tag name="TABLE_ENDDRAG_ORIGIN_RECT" val="400*371"/>
  <p:tag name="TABLE_ENDDRAG_RECT" val="17*115*400*371"/>
</p:tagLst>
</file>

<file path=ppt/tags/tag12.xml><?xml version="1.0" encoding="utf-8"?>
<p:tagLst xmlns:p="http://schemas.openxmlformats.org/presentationml/2006/main">
  <p:tag name="TABLE_ENDDRAG_ORIGIN_RECT" val="407*145"/>
  <p:tag name="TABLE_ENDDRAG_RECT" val="534*289*407*145"/>
</p:tagLst>
</file>

<file path=ppt/tags/tag13.xml><?xml version="1.0" encoding="utf-8"?>
<p:tagLst xmlns:p="http://schemas.openxmlformats.org/presentationml/2006/main">
  <p:tag name="TABLE_ENDDRAG_ORIGIN_RECT" val="400*372"/>
  <p:tag name="TABLE_ENDDRAG_RECT" val="17*115*400*372"/>
</p:tagLst>
</file>

<file path=ppt/tags/tag14.xml><?xml version="1.0" encoding="utf-8"?>
<p:tagLst xmlns:p="http://schemas.openxmlformats.org/presentationml/2006/main">
  <p:tag name="TABLE_ENDDRAG_ORIGIN_RECT" val="873*180"/>
  <p:tag name="TABLE_ENDDRAG_RECT" val="67*253*873*180"/>
</p:tagLst>
</file>

<file path=ppt/tags/tag15.xml><?xml version="1.0" encoding="utf-8"?>
<p:tagLst xmlns:p="http://schemas.openxmlformats.org/presentationml/2006/main">
  <p:tag name="TABLE_ENDDRAG_ORIGIN_RECT" val="409*371"/>
  <p:tag name="TABLE_ENDDRAG_RECT" val="18*115*409*372"/>
</p:tagLst>
</file>

<file path=ppt/tags/tag16.xml><?xml version="1.0" encoding="utf-8"?>
<p:tagLst xmlns:p="http://schemas.openxmlformats.org/presentationml/2006/main">
  <p:tag name="TABLE_ENDDRAG_ORIGIN_RECT" val="364*125"/>
  <p:tag name="TABLE_ENDDRAG_RECT" val="576*289*364*125"/>
</p:tagLst>
</file>

<file path=ppt/tags/tag17.xml><?xml version="1.0" encoding="utf-8"?>
<p:tagLst xmlns:p="http://schemas.openxmlformats.org/presentationml/2006/main">
  <p:tag name="TABLE_ENDDRAG_ORIGIN_RECT" val="893*307"/>
  <p:tag name="TABLE_ENDDRAG_RECT" val="34*90*893*307"/>
</p:tagLst>
</file>

<file path=ppt/tags/tag18.xml><?xml version="1.0" encoding="utf-8"?>
<p:tagLst xmlns:p="http://schemas.openxmlformats.org/presentationml/2006/main">
  <p:tag name="commondata" val="eyJoZGlkIjoiYTI5OTE4MzMzNDI2N2ZlNGQxNTU2OGE3Nzc4ZmMxZTIifQ=="/>
</p:tagLst>
</file>

<file path=ppt/tags/tag2.xml><?xml version="1.0" encoding="utf-8"?>
<p:tagLst xmlns:p="http://schemas.openxmlformats.org/presentationml/2006/main">
  <p:tag name="TABLE_ENDDRAG_ORIGIN_RECT" val="399*113"/>
  <p:tag name="TABLE_ENDDRAG_RECT" val="533*292*399*113"/>
</p:tagLst>
</file>

<file path=ppt/tags/tag3.xml><?xml version="1.0" encoding="utf-8"?>
<p:tagLst xmlns:p="http://schemas.openxmlformats.org/presentationml/2006/main">
  <p:tag name="TABLE_ENDDRAG_ORIGIN_RECT" val="400*372"/>
  <p:tag name="TABLE_ENDDRAG_RECT" val="17*115*400*372"/>
</p:tagLst>
</file>

<file path=ppt/tags/tag4.xml><?xml version="1.0" encoding="utf-8"?>
<p:tagLst xmlns:p="http://schemas.openxmlformats.org/presentationml/2006/main">
  <p:tag name="TABLE_ENDDRAG_ORIGIN_RECT" val="873*160"/>
  <p:tag name="TABLE_ENDDRAG_RECT" val="67*253*873*160"/>
</p:tagLst>
</file>

<file path=ppt/tags/tag5.xml><?xml version="1.0" encoding="utf-8"?>
<p:tagLst xmlns:p="http://schemas.openxmlformats.org/presentationml/2006/main">
  <p:tag name="TABLE_ENDDRAG_ORIGIN_RECT" val="400*372"/>
  <p:tag name="TABLE_ENDDRAG_RECT" val="17*115*400*372"/>
</p:tagLst>
</file>

<file path=ppt/tags/tag6.xml><?xml version="1.0" encoding="utf-8"?>
<p:tagLst xmlns:p="http://schemas.openxmlformats.org/presentationml/2006/main">
  <p:tag name="TABLE_ENDDRAG_ORIGIN_RECT" val="873*158"/>
  <p:tag name="TABLE_ENDDRAG_RECT" val="67*253*873*158"/>
</p:tagLst>
</file>

<file path=ppt/tags/tag7.xml><?xml version="1.0" encoding="utf-8"?>
<p:tagLst xmlns:p="http://schemas.openxmlformats.org/presentationml/2006/main">
  <p:tag name="TABLE_ENDDRAG_ORIGIN_RECT" val="370*352"/>
  <p:tag name="TABLE_ENDDRAG_RECT" val="17*115*370*352"/>
</p:tagLst>
</file>

<file path=ppt/tags/tag8.xml><?xml version="1.0" encoding="utf-8"?>
<p:tagLst xmlns:p="http://schemas.openxmlformats.org/presentationml/2006/main">
  <p:tag name="TABLE_ENDDRAG_ORIGIN_RECT" val="410*115"/>
  <p:tag name="TABLE_ENDDRAG_RECT" val="530*289*410*115"/>
</p:tagLst>
</file>

<file path=ppt/tags/tag9.xml><?xml version="1.0" encoding="utf-8"?>
<p:tagLst xmlns:p="http://schemas.openxmlformats.org/presentationml/2006/main">
  <p:tag name="TABLE_ENDDRAG_ORIGIN_RECT" val="400*381"/>
  <p:tag name="TABLE_ENDDRAG_RECT" val="16*115*400*38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7881</Words>
  <Application>WPS 演示</Application>
  <PresentationFormat>宽屏</PresentationFormat>
  <Paragraphs>1283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7" baseType="lpstr">
      <vt:lpstr>Arial</vt:lpstr>
      <vt:lpstr>宋体</vt:lpstr>
      <vt:lpstr>Wingdings</vt:lpstr>
      <vt:lpstr>Arial</vt:lpstr>
      <vt:lpstr>微软雅黑 Light</vt:lpstr>
      <vt:lpstr>微软雅黑</vt:lpstr>
      <vt:lpstr>Calibri</vt:lpstr>
      <vt:lpstr>Times New Roman Regular</vt:lpstr>
      <vt:lpstr>Times New Roman</vt:lpstr>
      <vt:lpstr>思源宋体 CN</vt:lpstr>
      <vt:lpstr>思源宋体 CN Heavy</vt:lpstr>
      <vt:lpstr>启功字体简体</vt:lpstr>
      <vt:lpstr>思源宋体 CN</vt:lpstr>
      <vt:lpstr>Century Gothic</vt:lpstr>
      <vt:lpstr>Source Han Serif SC</vt:lpstr>
      <vt:lpstr>Calibri</vt:lpstr>
      <vt:lpstr>等线</vt:lpstr>
      <vt:lpstr>Arial Unicode MS</vt:lpstr>
      <vt:lpstr>等线 Light</vt:lpstr>
      <vt:lpstr>Times New Roman</vt:lpstr>
      <vt:lpstr>Times New Roman Bold</vt:lpstr>
      <vt:lpstr>Helvetica</vt:lpstr>
      <vt:lpstr>黑体</vt:lpstr>
      <vt:lpstr>Open Sans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谢奕飞</cp:lastModifiedBy>
  <cp:revision>21</cp:revision>
  <dcterms:created xsi:type="dcterms:W3CDTF">2024-12-23T17:49:00Z</dcterms:created>
  <dcterms:modified xsi:type="dcterms:W3CDTF">2024-12-23T19:53:44Z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64846EE39B24430AAD6A32B46D42F530_13</vt:lpwstr>
  </property>
  <property fmtid="{D5CDD505-2E9C-101B-9397-08002B2CF9AE}" pid="3" name="KSOProductBuildVer">
    <vt:lpwstr>2052-12.1.0.18608</vt:lpwstr>
  </property>
</Properties>
</file>